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tags/tag5.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9"/>
  </p:notesMasterIdLst>
  <p:sldIdLst>
    <p:sldId id="256" r:id="rId2"/>
    <p:sldId id="278" r:id="rId3"/>
    <p:sldId id="280" r:id="rId4"/>
    <p:sldId id="281" r:id="rId5"/>
    <p:sldId id="282" r:id="rId6"/>
    <p:sldId id="283" r:id="rId7"/>
    <p:sldId id="285" r:id="rId8"/>
    <p:sldId id="286" r:id="rId9"/>
    <p:sldId id="287" r:id="rId10"/>
    <p:sldId id="288" r:id="rId11"/>
    <p:sldId id="290" r:id="rId12"/>
    <p:sldId id="292" r:id="rId13"/>
    <p:sldId id="293" r:id="rId14"/>
    <p:sldId id="294" r:id="rId15"/>
    <p:sldId id="295" r:id="rId16"/>
    <p:sldId id="296" r:id="rId17"/>
    <p:sldId id="297" r:id="rId18"/>
  </p:sldIdLst>
  <p:sldSz cx="12192000" cy="6858000"/>
  <p:notesSz cx="6858000" cy="9144000"/>
  <p:embeddedFontLst>
    <p:embeddedFont>
      <p:font typeface="Century Gothic" panose="020B0502020202020204" pitchFamily="34" charset="0"/>
      <p:regular r:id="rId20"/>
      <p:bold r:id="rId21"/>
      <p:italic r:id="rId22"/>
      <p:boldItalic r:id="rId23"/>
    </p:embeddedFont>
  </p:embeddedFontLst>
  <p:custDataLst>
    <p:tags r:id="rId2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27"/>
    <p:restoredTop sz="95781"/>
  </p:normalViewPr>
  <p:slideViewPr>
    <p:cSldViewPr snapToGrid="0" snapToObjects="1">
      <p:cViewPr varScale="1">
        <p:scale>
          <a:sx n="111" d="100"/>
          <a:sy n="111"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photos/rG0O-qJ7-Q0"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creativecommons.org/about/cc0"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ourses.lumenlearning.com/wmopen-collegesuccess/chapter/active-engagemen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flic.kr/p/8HTiar"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creativecommons.org/licenses/by-nd/4.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60000"/>
              </a:lnSpc>
              <a:spcBef>
                <a:spcPts val="0"/>
              </a:spcBef>
              <a:spcAft>
                <a:spcPts val="0"/>
              </a:spcAft>
              <a:buNone/>
            </a:pPr>
            <a:r>
              <a:rPr lang="en-US">
                <a:solidFill>
                  <a:srgbClr val="959595"/>
                </a:solidFill>
                <a:highlight>
                  <a:srgbClr val="FFFFFF"/>
                </a:highlight>
              </a:rPr>
              <a:t>Cover Image: "Graduacion." Authored by: Melissa B. Cortez. Provided by: Unsplash. Located at: </a:t>
            </a:r>
            <a:r>
              <a:rPr lang="en-US" u="sng">
                <a:solidFill>
                  <a:srgbClr val="959595"/>
                </a:solidFill>
                <a:highlight>
                  <a:srgbClr val="FFFFFF"/>
                </a:highlight>
                <a:hlinkClick r:id="rId3"/>
              </a:rPr>
              <a:t>https://unsplash.com/photos/rG0O-qJ7-Q0</a:t>
            </a:r>
            <a:r>
              <a:rPr lang="en-US">
                <a:solidFill>
                  <a:srgbClr val="959595"/>
                </a:solidFill>
                <a:highlight>
                  <a:srgbClr val="FFFFFF"/>
                </a:highlight>
              </a:rPr>
              <a:t>. Content Type: CC Licensed Content, Shared Previously. License: </a:t>
            </a:r>
            <a:r>
              <a:rPr lang="en-US" u="sng">
                <a:solidFill>
                  <a:srgbClr val="959595"/>
                </a:solidFill>
                <a:highlight>
                  <a:srgbClr val="FFFFFF"/>
                </a:highlight>
                <a:hlinkClick r:id="rId4"/>
              </a:rPr>
              <a:t>CC0: No Rights Reserved</a:t>
            </a:r>
            <a:r>
              <a:rPr lang="en-US">
                <a:solidFill>
                  <a:srgbClr val="959595"/>
                </a:solidFill>
                <a:highlight>
                  <a:srgbClr val="FFFFFF"/>
                </a:highlight>
              </a:rPr>
              <a:t>.</a:t>
            </a:r>
            <a:endParaRPr/>
          </a:p>
        </p:txBody>
      </p:sp>
      <p:sp>
        <p:nvSpPr>
          <p:cNvPr id="66" name="Google Shape;6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74441a2b44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74441a2b44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Century Gothic"/>
                <a:ea typeface="Century Gothic"/>
                <a:cs typeface="Century Gothic"/>
                <a:sym typeface="Century Gothic"/>
              </a:rPr>
              <a:t>Guide students </a:t>
            </a:r>
            <a:r>
              <a:rPr lang="en-US" u="sng">
                <a:solidFill>
                  <a:schemeClr val="hlink"/>
                </a:solidFill>
                <a:latin typeface="Century Gothic"/>
                <a:ea typeface="Century Gothic"/>
                <a:cs typeface="Century Gothic"/>
                <a:sym typeface="Century Gothic"/>
                <a:hlinkClick r:id="rId3"/>
              </a:rPr>
              <a:t>back to reviewing this page</a:t>
            </a:r>
            <a:r>
              <a:rPr lang="en-US">
                <a:latin typeface="Century Gothic"/>
                <a:ea typeface="Century Gothic"/>
                <a:cs typeface="Century Gothic"/>
                <a:sym typeface="Century Gothic"/>
              </a:rPr>
              <a:t> to help advise Megan. </a:t>
            </a:r>
            <a:endParaRPr>
              <a:latin typeface="Century Gothic"/>
              <a:ea typeface="Century Gothic"/>
              <a:cs typeface="Century Gothic"/>
              <a:sym typeface="Century 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145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4991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6483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0750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197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a597153f4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a597153f4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a597153f4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a597153f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None/>
            </a:pPr>
            <a:r>
              <a:rPr lang="en-US" sz="1000">
                <a:solidFill>
                  <a:srgbClr val="373D3F"/>
                </a:solidFill>
                <a:latin typeface="Century Gothic"/>
                <a:ea typeface="Century Gothic"/>
                <a:cs typeface="Century Gothic"/>
                <a:sym typeface="Century Gothic"/>
              </a:rPr>
              <a:t>From the text:</a:t>
            </a:r>
            <a:endParaRPr sz="1000">
              <a:solidFill>
                <a:srgbClr val="373D3F"/>
              </a:solidFill>
              <a:latin typeface="Century Gothic"/>
              <a:ea typeface="Century Gothic"/>
              <a:cs typeface="Century Gothic"/>
              <a:sym typeface="Century Gothic"/>
            </a:endParaRPr>
          </a:p>
          <a:p>
            <a:pPr marL="0" lvl="0" indent="0" algn="l" rtl="0">
              <a:lnSpc>
                <a:spcPct val="115000"/>
              </a:lnSpc>
              <a:spcBef>
                <a:spcPts val="1600"/>
              </a:spcBef>
              <a:spcAft>
                <a:spcPts val="0"/>
              </a:spcAft>
              <a:buNone/>
            </a:pPr>
            <a:r>
              <a:rPr lang="en-US" sz="1000">
                <a:solidFill>
                  <a:srgbClr val="373D3F"/>
                </a:solidFill>
                <a:latin typeface="Century Gothic"/>
                <a:ea typeface="Century Gothic"/>
                <a:cs typeface="Century Gothic"/>
                <a:sym typeface="Century Gothic"/>
              </a:rPr>
              <a:t>Think about concepts rather than facts (how or something works)</a:t>
            </a:r>
            <a:endParaRPr sz="1000">
              <a:solidFill>
                <a:srgbClr val="373D3F"/>
              </a:solidFill>
              <a:latin typeface="Century Gothic"/>
              <a:ea typeface="Century Gothic"/>
              <a:cs typeface="Century Gothic"/>
              <a:sym typeface="Century Gothic"/>
            </a:endParaRPr>
          </a:p>
          <a:p>
            <a:pPr marL="0" lvl="0" indent="0" algn="l" rtl="0">
              <a:lnSpc>
                <a:spcPct val="115000"/>
              </a:lnSpc>
              <a:spcBef>
                <a:spcPts val="1600"/>
              </a:spcBef>
              <a:spcAft>
                <a:spcPts val="0"/>
              </a:spcAft>
              <a:buNone/>
            </a:pPr>
            <a:r>
              <a:rPr lang="en-US" sz="1000">
                <a:solidFill>
                  <a:srgbClr val="373D3F"/>
                </a:solidFill>
                <a:latin typeface="Century Gothic"/>
                <a:ea typeface="Century Gothic"/>
                <a:cs typeface="Century Gothic"/>
                <a:sym typeface="Century Gothic"/>
              </a:rPr>
              <a:t>Take cues from instructor: pay attention to what they write on the board</a:t>
            </a:r>
            <a:endParaRPr sz="1000">
              <a:solidFill>
                <a:srgbClr val="373D3F"/>
              </a:solidFill>
              <a:latin typeface="Century Gothic"/>
              <a:ea typeface="Century Gothic"/>
              <a:cs typeface="Century Gothic"/>
              <a:sym typeface="Century Gothic"/>
            </a:endParaRPr>
          </a:p>
          <a:p>
            <a:pPr marL="0" lvl="0" indent="0" algn="l" rtl="0">
              <a:lnSpc>
                <a:spcPct val="115000"/>
              </a:lnSpc>
              <a:spcBef>
                <a:spcPts val="1600"/>
              </a:spcBef>
              <a:spcAft>
                <a:spcPts val="0"/>
              </a:spcAft>
              <a:buNone/>
            </a:pPr>
            <a:r>
              <a:rPr lang="en-US" sz="1000">
                <a:solidFill>
                  <a:srgbClr val="373D3F"/>
                </a:solidFill>
                <a:latin typeface="Century Gothic"/>
                <a:ea typeface="Century Gothic"/>
                <a:cs typeface="Century Gothic"/>
                <a:sym typeface="Century Gothic"/>
              </a:rPr>
              <a:t>Look for key terms: can help remember larger concepts</a:t>
            </a:r>
            <a:endParaRPr sz="1000">
              <a:solidFill>
                <a:srgbClr val="373D3F"/>
              </a:solidFill>
              <a:latin typeface="Century Gothic"/>
              <a:ea typeface="Century Gothic"/>
              <a:cs typeface="Century Gothic"/>
              <a:sym typeface="Century Gothic"/>
            </a:endParaRPr>
          </a:p>
          <a:p>
            <a:pPr marL="0" lvl="0" indent="0" algn="l" rtl="0">
              <a:lnSpc>
                <a:spcPct val="115000"/>
              </a:lnSpc>
              <a:spcBef>
                <a:spcPts val="1600"/>
              </a:spcBef>
              <a:spcAft>
                <a:spcPts val="0"/>
              </a:spcAft>
              <a:buNone/>
            </a:pPr>
            <a:r>
              <a:rPr lang="en-US" sz="1000">
                <a:solidFill>
                  <a:srgbClr val="373D3F"/>
                </a:solidFill>
                <a:latin typeface="Century Gothic"/>
                <a:ea typeface="Century Gothic"/>
                <a:cs typeface="Century Gothic"/>
                <a:sym typeface="Century Gothic"/>
              </a:rPr>
              <a:t>Use summaries: see whether you grasp elements of readings</a:t>
            </a:r>
            <a:endParaRPr sz="1000">
              <a:solidFill>
                <a:srgbClr val="373D3F"/>
              </a:solidFill>
              <a:latin typeface="Century Gothic"/>
              <a:ea typeface="Century Gothic"/>
              <a:cs typeface="Century Gothic"/>
              <a:sym typeface="Century Gothic"/>
            </a:endParaRPr>
          </a:p>
          <a:p>
            <a:pPr marL="0" lvl="0" indent="0" algn="l" rtl="0">
              <a:lnSpc>
                <a:spcPct val="115000"/>
              </a:lnSpc>
              <a:spcBef>
                <a:spcPts val="1600"/>
              </a:spcBef>
              <a:spcAft>
                <a:spcPts val="1600"/>
              </a:spcAft>
              <a:buNone/>
            </a:pPr>
            <a:r>
              <a:rPr lang="en-US" sz="1000">
                <a:solidFill>
                  <a:srgbClr val="373D3F"/>
                </a:solidFill>
                <a:latin typeface="Century Gothic"/>
                <a:ea typeface="Century Gothic"/>
                <a:cs typeface="Century Gothic"/>
                <a:sym typeface="Century Gothic"/>
              </a:rPr>
              <a:t>Image of balancing books. </a:t>
            </a:r>
            <a:r>
              <a:rPr lang="en-US" sz="1000" b="1">
                <a:solidFill>
                  <a:srgbClr val="373D3F"/>
                </a:solidFill>
                <a:latin typeface="Century Gothic"/>
                <a:ea typeface="Century Gothic"/>
                <a:cs typeface="Century Gothic"/>
                <a:sym typeface="Century Gothic"/>
              </a:rPr>
              <a:t>Authored by</a:t>
            </a:r>
            <a:r>
              <a:rPr lang="en-US" sz="1000">
                <a:solidFill>
                  <a:srgbClr val="373D3F"/>
                </a:solidFill>
                <a:latin typeface="Century Gothic"/>
                <a:ea typeface="Century Gothic"/>
                <a:cs typeface="Century Gothic"/>
                <a:sym typeface="Century Gothic"/>
              </a:rPr>
              <a:t>: Judit Klein. </a:t>
            </a:r>
            <a:r>
              <a:rPr lang="en-US" sz="1000" b="1">
                <a:solidFill>
                  <a:srgbClr val="373D3F"/>
                </a:solidFill>
                <a:latin typeface="Century Gothic"/>
                <a:ea typeface="Century Gothic"/>
                <a:cs typeface="Century Gothic"/>
                <a:sym typeface="Century Gothic"/>
              </a:rPr>
              <a:t>Located at</a:t>
            </a:r>
            <a:r>
              <a:rPr lang="en-US" sz="1000">
                <a:solidFill>
                  <a:srgbClr val="373D3F"/>
                </a:solidFill>
                <a:latin typeface="Century Gothic"/>
                <a:ea typeface="Century Gothic"/>
                <a:cs typeface="Century Gothic"/>
                <a:sym typeface="Century Gothic"/>
              </a:rPr>
              <a:t>: </a:t>
            </a:r>
            <a:r>
              <a:rPr lang="en-US" sz="1000" u="sng">
                <a:solidFill>
                  <a:srgbClr val="6C64AD"/>
                </a:solidFill>
                <a:latin typeface="Century Gothic"/>
                <a:ea typeface="Century Gothic"/>
                <a:cs typeface="Century Gothic"/>
                <a:sym typeface="Century Gothic"/>
                <a:hlinkClick r:id="rId3"/>
              </a:rPr>
              <a:t>https://flic.kr/p/8HTiar</a:t>
            </a:r>
            <a:r>
              <a:rPr lang="en-US" sz="1000">
                <a:solidFill>
                  <a:srgbClr val="373D3F"/>
                </a:solidFill>
                <a:latin typeface="Century Gothic"/>
                <a:ea typeface="Century Gothic"/>
                <a:cs typeface="Century Gothic"/>
                <a:sym typeface="Century Gothic"/>
              </a:rPr>
              <a:t>. </a:t>
            </a:r>
            <a:r>
              <a:rPr lang="en-US" sz="1000" b="1">
                <a:solidFill>
                  <a:srgbClr val="373D3F"/>
                </a:solidFill>
                <a:latin typeface="Century Gothic"/>
                <a:ea typeface="Century Gothic"/>
                <a:cs typeface="Century Gothic"/>
                <a:sym typeface="Century Gothic"/>
              </a:rPr>
              <a:t>License</a:t>
            </a:r>
            <a:r>
              <a:rPr lang="en-US" sz="1000">
                <a:solidFill>
                  <a:srgbClr val="373D3F"/>
                </a:solidFill>
                <a:latin typeface="Century Gothic"/>
                <a:ea typeface="Century Gothic"/>
                <a:cs typeface="Century Gothic"/>
                <a:sym typeface="Century Gothic"/>
              </a:rPr>
              <a:t>: </a:t>
            </a:r>
            <a:r>
              <a:rPr lang="en-US" sz="1000" i="1" u="sng">
                <a:solidFill>
                  <a:srgbClr val="6C64AD"/>
                </a:solidFill>
                <a:latin typeface="Century Gothic"/>
                <a:ea typeface="Century Gothic"/>
                <a:cs typeface="Century Gothic"/>
                <a:sym typeface="Century Gothic"/>
                <a:hlinkClick r:id="rId4"/>
              </a:rPr>
              <a:t>CC BY-ND: Attribution-NoDerivatives</a:t>
            </a:r>
            <a:endParaRPr>
              <a:latin typeface="Century Gothic"/>
              <a:ea typeface="Century Gothic"/>
              <a:cs typeface="Century Gothic"/>
              <a:sym typeface="Century 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3a597153f4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3a597153f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a597153f4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a597153f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Century Gothic"/>
                <a:ea typeface="Century Gothic"/>
                <a:cs typeface="Century Gothic"/>
                <a:sym typeface="Century Gothic"/>
              </a:rPr>
              <a:t>From the text:</a:t>
            </a: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Incorporate visuals: Use note cards, concept maps, highlighted texts, makes information more manageable.</a:t>
            </a: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Create mnemonics: Have memory devices that help students retain information while only remembering phrase or letter pattern.</a:t>
            </a: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Get quality sleep: Keep in mind that your brain needs to rest after being exercised.</a:t>
            </a: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Connect new information to old information: Take what you already know and use it as a foundation for learning newer information.</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a597153f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a597153f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3a597153f4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3a597153f4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a597153f4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3a597153f4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latin typeface="Century Gothic"/>
                <a:ea typeface="Century Gothic"/>
                <a:cs typeface="Century Gothic"/>
                <a:sym typeface="Century Gothic"/>
              </a:rPr>
              <a:t>From the text:</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US">
                <a:solidFill>
                  <a:schemeClr val="dk1"/>
                </a:solidFill>
                <a:latin typeface="Century Gothic"/>
                <a:ea typeface="Century Gothic"/>
                <a:cs typeface="Century Gothic"/>
                <a:sym typeface="Century Gothic"/>
              </a:rPr>
              <a:t>Lectures have quite a few drawbacks:</a:t>
            </a:r>
            <a:endParaRPr>
              <a:solidFill>
                <a:schemeClr val="dk1"/>
              </a:solidFill>
              <a:latin typeface="Century Gothic"/>
              <a:ea typeface="Century Gothic"/>
              <a:cs typeface="Century Gothic"/>
              <a:sym typeface="Century Gothic"/>
            </a:endParaRPr>
          </a:p>
          <a:p>
            <a:pPr marL="457200" lvl="0" indent="-298450" algn="l" rtl="0">
              <a:spcBef>
                <a:spcPts val="0"/>
              </a:spcBef>
              <a:spcAft>
                <a:spcPts val="0"/>
              </a:spcAft>
              <a:buClr>
                <a:schemeClr val="dk1"/>
              </a:buClr>
              <a:buSzPts val="1100"/>
              <a:buFont typeface="Century Gothic"/>
              <a:buChar char="●"/>
            </a:pPr>
            <a:r>
              <a:rPr lang="en-US">
                <a:solidFill>
                  <a:schemeClr val="dk1"/>
                </a:solidFill>
                <a:latin typeface="Century Gothic"/>
                <a:ea typeface="Century Gothic"/>
                <a:cs typeface="Century Gothic"/>
                <a:sym typeface="Century Gothic"/>
              </a:rPr>
              <a:t>Students have a hard time paying attention from start to finish</a:t>
            </a:r>
            <a:endParaRPr>
              <a:solidFill>
                <a:schemeClr val="dk1"/>
              </a:solidFill>
              <a:latin typeface="Century Gothic"/>
              <a:ea typeface="Century Gothic"/>
              <a:cs typeface="Century Gothic"/>
              <a:sym typeface="Century Gothic"/>
            </a:endParaRPr>
          </a:p>
          <a:p>
            <a:pPr marL="457200" lvl="0" indent="-298450" algn="l" rtl="0">
              <a:spcBef>
                <a:spcPts val="0"/>
              </a:spcBef>
              <a:spcAft>
                <a:spcPts val="0"/>
              </a:spcAft>
              <a:buClr>
                <a:schemeClr val="dk1"/>
              </a:buClr>
              <a:buSzPts val="1100"/>
              <a:buFont typeface="Century Gothic"/>
              <a:buChar char="●"/>
            </a:pPr>
            <a:r>
              <a:rPr lang="en-US">
                <a:solidFill>
                  <a:schemeClr val="dk1"/>
                </a:solidFill>
                <a:latin typeface="Century Gothic"/>
                <a:ea typeface="Century Gothic"/>
                <a:cs typeface="Century Gothic"/>
                <a:sym typeface="Century Gothic"/>
              </a:rPr>
              <a:t>Adult learners need opportunity to practice new skills and content</a:t>
            </a:r>
            <a:endParaRPr>
              <a:solidFill>
                <a:schemeClr val="dk1"/>
              </a:solidFill>
              <a:latin typeface="Century Gothic"/>
              <a:ea typeface="Century Gothic"/>
              <a:cs typeface="Century Gothic"/>
              <a:sym typeface="Century Gothic"/>
            </a:endParaRPr>
          </a:p>
          <a:p>
            <a:pPr marL="457200" lvl="0" indent="-298450" algn="l" rtl="0">
              <a:spcBef>
                <a:spcPts val="0"/>
              </a:spcBef>
              <a:spcAft>
                <a:spcPts val="0"/>
              </a:spcAft>
              <a:buClr>
                <a:schemeClr val="dk1"/>
              </a:buClr>
              <a:buSzPts val="1100"/>
              <a:buFont typeface="Century Gothic"/>
              <a:buChar char="●"/>
            </a:pPr>
            <a:r>
              <a:rPr lang="en-US">
                <a:solidFill>
                  <a:schemeClr val="dk1"/>
                </a:solidFill>
                <a:latin typeface="Century Gothic"/>
                <a:ea typeface="Century Gothic"/>
                <a:cs typeface="Century Gothic"/>
                <a:sym typeface="Century Gothic"/>
              </a:rPr>
              <a:t>Instructors speak 100-200 words per minute while students only hear 50-100 of them</a:t>
            </a:r>
            <a:endParaRPr>
              <a:solidFill>
                <a:schemeClr val="dk1"/>
              </a:solidFill>
              <a:latin typeface="Century Gothic"/>
              <a:ea typeface="Century Gothic"/>
              <a:cs typeface="Century Gothic"/>
              <a:sym typeface="Century Gothic"/>
            </a:endParaRPr>
          </a:p>
          <a:p>
            <a:pPr marL="457200" lvl="0" indent="-298450" algn="l" rtl="0">
              <a:spcBef>
                <a:spcPts val="0"/>
              </a:spcBef>
              <a:spcAft>
                <a:spcPts val="0"/>
              </a:spcAft>
              <a:buClr>
                <a:schemeClr val="dk1"/>
              </a:buClr>
              <a:buSzPts val="1100"/>
              <a:buFont typeface="Century Gothic"/>
              <a:buChar char="●"/>
            </a:pPr>
            <a:r>
              <a:rPr lang="en-US">
                <a:solidFill>
                  <a:schemeClr val="dk1"/>
                </a:solidFill>
                <a:latin typeface="Century Gothic"/>
                <a:ea typeface="Century Gothic"/>
                <a:cs typeface="Century Gothic"/>
                <a:sym typeface="Century Gothic"/>
              </a:rPr>
              <a:t>Retain 70% of information during first 10 minutes, and only 20% during the last 10 minutes</a:t>
            </a:r>
            <a:endParaRPr>
              <a:latin typeface="Century Gothic"/>
              <a:ea typeface="Century Gothic"/>
              <a:cs typeface="Century Gothic"/>
              <a:sym typeface="Century 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3cf503ad03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3cf503ad03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358931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195094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51524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93552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7536772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260284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video" Target="https://www.youtube.com/embed/-v-IMSKOtoE" TargetMode="External"/><Relationship Id="rId1" Type="http://schemas.openxmlformats.org/officeDocument/2006/relationships/tags" Target="../tags/tag4.xml"/><Relationship Id="rId6" Type="http://schemas.openxmlformats.org/officeDocument/2006/relationships/image" Target="../media/image3.png"/><Relationship Id="rId5" Type="http://schemas.openxmlformats.org/officeDocument/2006/relationships/hyperlink" Target="https://youtu.be/-v-IMSKOtoE" TargetMode="Externa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ctrTitle"/>
          </p:nvPr>
        </p:nvSpPr>
        <p:spPr/>
        <p:txBody>
          <a:bodyPr/>
          <a:lstStyle/>
          <a:p>
            <a:pPr lvl="0"/>
            <a:r>
              <a:rPr lang="en-US">
                <a:sym typeface="Century Gothic"/>
              </a:rPr>
              <a:t>College Success</a:t>
            </a:r>
            <a:br>
              <a:rPr lang="en-US">
                <a:sym typeface="Century Gothic"/>
              </a:rPr>
            </a:br>
            <a:endParaRPr lang="en-US">
              <a:sym typeface="Century Gothic"/>
            </a:endParaRPr>
          </a:p>
        </p:txBody>
      </p:sp>
      <p:sp>
        <p:nvSpPr>
          <p:cNvPr id="69" name="Google Shape;69;p13"/>
          <p:cNvSpPr txBox="1">
            <a:spLocks noGrp="1"/>
          </p:cNvSpPr>
          <p:nvPr>
            <p:ph type="subTitle" idx="1"/>
          </p:nvPr>
        </p:nvSpPr>
        <p:spPr/>
        <p:txBody>
          <a:bodyPr/>
          <a:lstStyle/>
          <a:p>
            <a:pPr lvl="0"/>
            <a:r>
              <a:rPr lang="en-US" dirty="0"/>
              <a:t>Module 2: Learning Theories and Strategies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5"/>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400" b="1" dirty="0"/>
              <a:t>Ice Breaker: Active Learning  </a:t>
            </a:r>
            <a:endParaRPr sz="4400" b="1" dirty="0"/>
          </a:p>
        </p:txBody>
      </p:sp>
      <p:sp>
        <p:nvSpPr>
          <p:cNvPr id="261" name="Google Shape;261;p45"/>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Megan is currently taking two classes: Geology 101 and Introduction to American literature. In her geology class, the instructor lectures for the full class time and gives reading assignments. In Megan’s literature class, however, the instructor relies on whole class discussions, small group discussions, and occasionally even review games. Megan enjoys her literature class, but she struggles to feel engaged and interested in geology.</a:t>
            </a: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US" dirty="0"/>
              <a:t>What strategies can Megan use to stay motivated and involved in both of her courses?</a:t>
            </a:r>
          </a:p>
          <a:p>
            <a:pPr marL="0" lvl="0" indent="0" algn="l" rtl="0">
              <a:spcBef>
                <a:spcPts val="1000"/>
              </a:spcBef>
              <a:spcAft>
                <a:spcPts val="0"/>
              </a:spcAft>
              <a:buNone/>
            </a:pPr>
            <a:endParaRPr lang="en-US" dirty="0"/>
          </a:p>
          <a:p>
            <a:pPr marL="0" lvl="0" indent="0" algn="l" rtl="0">
              <a:spcBef>
                <a:spcPts val="1000"/>
              </a:spcBef>
              <a:spcAft>
                <a:spcPts val="0"/>
              </a:spcAft>
              <a:buNone/>
            </a:pPr>
            <a:r>
              <a:rPr lang="en-US" sz="1800" dirty="0"/>
              <a:t>***Web students: Please fill out this Ice Breaker in the discussion board on your Blackboard Course Shell</a:t>
            </a:r>
            <a:endParaRPr sz="1800" dirty="0"/>
          </a:p>
          <a:p>
            <a:pPr marL="0" lvl="0" indent="0" algn="l" rtl="0">
              <a:spcBef>
                <a:spcPts val="1000"/>
              </a:spcBef>
              <a:spcAft>
                <a:spcPts val="0"/>
              </a:spcAft>
              <a:buNone/>
            </a:pPr>
            <a:endParaRPr dirty="0"/>
          </a:p>
          <a:p>
            <a:pPr marL="0" lvl="0" indent="0" algn="l" rtl="0">
              <a:spcBef>
                <a:spcPts val="100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F4A4-3EED-4843-9A8B-8FAE1F42198F}"/>
              </a:ext>
            </a:extLst>
          </p:cNvPr>
          <p:cNvSpPr>
            <a:spLocks noGrp="1"/>
          </p:cNvSpPr>
          <p:nvPr>
            <p:ph type="title"/>
          </p:nvPr>
        </p:nvSpPr>
        <p:spPr/>
        <p:txBody>
          <a:bodyPr/>
          <a:lstStyle/>
          <a:p>
            <a:r>
              <a:rPr lang="en-US" sz="4400" dirty="0"/>
              <a:t>Learning Theories</a:t>
            </a:r>
          </a:p>
        </p:txBody>
      </p:sp>
    </p:spTree>
    <p:extLst>
      <p:ext uri="{BB962C8B-B14F-4D97-AF65-F5344CB8AC3E}">
        <p14:creationId xmlns:p14="http://schemas.microsoft.com/office/powerpoint/2010/main" val="72483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p:txBody>
          <a:bodyPr/>
          <a:lstStyle/>
          <a:p>
            <a:pPr lvl="0"/>
            <a:r>
              <a:rPr lang="en-US" sz="4400" b="1" dirty="0"/>
              <a:t>Thinking and Thought</a:t>
            </a:r>
          </a:p>
        </p:txBody>
      </p:sp>
      <p:sp>
        <p:nvSpPr>
          <p:cNvPr id="267" name="Google Shape;267;p46"/>
          <p:cNvSpPr txBox="1">
            <a:spLocks noGrp="1"/>
          </p:cNvSpPr>
          <p:nvPr>
            <p:ph type="body" idx="1"/>
          </p:nvPr>
        </p:nvSpPr>
        <p:spPr/>
        <p:txBody>
          <a:bodyPr/>
          <a:lstStyle/>
          <a:p>
            <a:pPr marL="38100" lvl="0" indent="0">
              <a:buNone/>
            </a:pPr>
            <a:r>
              <a:rPr lang="en-US" u="sng" dirty="0"/>
              <a:t>Thinking:</a:t>
            </a:r>
            <a:r>
              <a:rPr lang="en-US" dirty="0"/>
              <a:t> the mental process you use to form associations and models of the world. </a:t>
            </a:r>
          </a:p>
          <a:p>
            <a:pPr marL="38100" lvl="0" indent="0">
              <a:buNone/>
            </a:pPr>
            <a:endParaRPr lang="en-US" dirty="0"/>
          </a:p>
          <a:p>
            <a:pPr lvl="1"/>
            <a:r>
              <a:rPr lang="en-US" sz="2100" dirty="0"/>
              <a:t>When you think, you manipulate information to form concepts, to engage in problem-solving, to reason, and to make decisions.</a:t>
            </a:r>
          </a:p>
          <a:p>
            <a:endParaRPr lang="en-US" dirty="0"/>
          </a:p>
          <a:p>
            <a:endParaRPr lang="en-US" dirty="0"/>
          </a:p>
          <a:p>
            <a:pPr marL="38100" indent="0">
              <a:buNone/>
            </a:pPr>
            <a:r>
              <a:rPr lang="en-US" u="sng" dirty="0"/>
              <a:t>Thought:</a:t>
            </a:r>
            <a:r>
              <a:rPr lang="en-US" dirty="0"/>
              <a:t> the act of thinking that produces thoughts which arises as ideas, images, sounds, or even emotions.</a:t>
            </a:r>
          </a:p>
          <a:p>
            <a:pPr lvl="0"/>
            <a:endParaRPr lang="en-US" dirty="0"/>
          </a:p>
        </p:txBody>
      </p:sp>
    </p:spTree>
    <p:extLst>
      <p:ext uri="{BB962C8B-B14F-4D97-AF65-F5344CB8AC3E}">
        <p14:creationId xmlns:p14="http://schemas.microsoft.com/office/powerpoint/2010/main" val="2077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a:xfrm>
            <a:off x="838200" y="146379"/>
            <a:ext cx="10515600" cy="1325563"/>
          </a:xfrm>
        </p:spPr>
        <p:txBody>
          <a:bodyPr/>
          <a:lstStyle/>
          <a:p>
            <a:pPr lvl="0"/>
            <a:r>
              <a:rPr lang="en-US" sz="4200" b="1" dirty="0"/>
              <a:t>Metacognition: Thinking About Thinking</a:t>
            </a:r>
          </a:p>
        </p:txBody>
      </p:sp>
      <p:sp>
        <p:nvSpPr>
          <p:cNvPr id="267" name="Google Shape;267;p46"/>
          <p:cNvSpPr txBox="1">
            <a:spLocks noGrp="1"/>
          </p:cNvSpPr>
          <p:nvPr>
            <p:ph type="body" idx="1"/>
          </p:nvPr>
        </p:nvSpPr>
        <p:spPr>
          <a:xfrm>
            <a:off x="838200" y="1471942"/>
            <a:ext cx="10515600" cy="4480284"/>
          </a:xfrm>
        </p:spPr>
        <p:txBody>
          <a:bodyPr/>
          <a:lstStyle/>
          <a:p>
            <a:pPr lvl="1"/>
            <a:r>
              <a:rPr lang="en-US" sz="2100" dirty="0"/>
              <a:t>Reflected in day-to-day activities such as realizing one strategy is better than another to solve a problem. </a:t>
            </a:r>
          </a:p>
          <a:p>
            <a:pPr marL="400050" lvl="1" indent="0">
              <a:buNone/>
            </a:pPr>
            <a:r>
              <a:rPr lang="en-US" sz="2100" dirty="0"/>
              <a:t>		</a:t>
            </a:r>
          </a:p>
          <a:p>
            <a:pPr lvl="1"/>
            <a:r>
              <a:rPr lang="en-US" sz="2100" dirty="0"/>
              <a:t>It is the ability to think about what you know and how you know it.</a:t>
            </a:r>
          </a:p>
          <a:p>
            <a:pPr lvl="1"/>
            <a:endParaRPr lang="en-US" sz="2100" dirty="0"/>
          </a:p>
          <a:p>
            <a:pPr lvl="1"/>
            <a:r>
              <a:rPr lang="en-US" sz="2100" dirty="0"/>
              <a:t>Used to make decisions about how to approach new problems or how to learn new information. </a:t>
            </a:r>
          </a:p>
          <a:p>
            <a:pPr lvl="1"/>
            <a:endParaRPr lang="en-US" sz="2100" dirty="0"/>
          </a:p>
          <a:p>
            <a:pPr lvl="1"/>
            <a:r>
              <a:rPr lang="en-US" sz="2100" dirty="0"/>
              <a:t>Uses self-regulatory mechanisms like planning ahead, monitoring your progress, and evaluating your own effectiveness in learning</a:t>
            </a:r>
          </a:p>
          <a:p>
            <a:pPr marL="400050" lvl="1" indent="0">
              <a:buNone/>
            </a:pPr>
            <a:endParaRPr lang="en-US" sz="2100" dirty="0"/>
          </a:p>
          <a:p>
            <a:pPr marL="400050" lvl="1" indent="0">
              <a:buNone/>
            </a:pPr>
            <a:endParaRPr lang="en-US" sz="2100" dirty="0"/>
          </a:p>
          <a:p>
            <a:pPr marL="400050" lvl="1" indent="0">
              <a:buNone/>
            </a:pPr>
            <a:r>
              <a:rPr lang="en-US" sz="2100" b="1" dirty="0"/>
              <a:t>Example:</a:t>
            </a:r>
            <a:r>
              <a:rPr lang="en-US" sz="2100" dirty="0"/>
              <a:t> Making the conscious decision to put cell phone where you cannot see or hear it or turn it off completely while studying. In doing so you regulate your use of phone to help you be more successful in preparing for an exam.</a:t>
            </a:r>
          </a:p>
          <a:p>
            <a:pPr lvl="0"/>
            <a:endParaRPr lang="en-US" dirty="0"/>
          </a:p>
        </p:txBody>
      </p:sp>
    </p:spTree>
    <p:extLst>
      <p:ext uri="{BB962C8B-B14F-4D97-AF65-F5344CB8AC3E}">
        <p14:creationId xmlns:p14="http://schemas.microsoft.com/office/powerpoint/2010/main" val="3725385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a:xfrm>
            <a:off x="734682" y="195503"/>
            <a:ext cx="10515600" cy="1325563"/>
          </a:xfrm>
        </p:spPr>
        <p:txBody>
          <a:bodyPr/>
          <a:lstStyle/>
          <a:p>
            <a:pPr lvl="0"/>
            <a:r>
              <a:rPr lang="en-US" sz="4400" b="1" dirty="0"/>
              <a:t>The Power of Thought</a:t>
            </a:r>
          </a:p>
        </p:txBody>
      </p:sp>
      <p:sp>
        <p:nvSpPr>
          <p:cNvPr id="267" name="Google Shape;267;p46"/>
          <p:cNvSpPr txBox="1">
            <a:spLocks noGrp="1"/>
          </p:cNvSpPr>
          <p:nvPr>
            <p:ph type="body" idx="1"/>
          </p:nvPr>
        </p:nvSpPr>
        <p:spPr>
          <a:xfrm>
            <a:off x="838200" y="1500996"/>
            <a:ext cx="10515600" cy="4675967"/>
          </a:xfrm>
        </p:spPr>
        <p:txBody>
          <a:bodyPr/>
          <a:lstStyle/>
          <a:p>
            <a:pPr marL="38100" lvl="0" indent="0">
              <a:buNone/>
            </a:pPr>
            <a:r>
              <a:rPr lang="en-US" dirty="0"/>
              <a:t>The act of thinking – just thinking – can affect not only the way your brain works but also its physical shape and structure. </a:t>
            </a:r>
          </a:p>
          <a:p>
            <a:pPr marL="38100" lvl="0" indent="0" algn="ctr">
              <a:buNone/>
            </a:pPr>
            <a:endParaRPr lang="en-US" dirty="0"/>
          </a:p>
          <a:p>
            <a:pPr marL="38100" lvl="0" indent="0" algn="ctr">
              <a:buNone/>
            </a:pPr>
            <a:r>
              <a:rPr lang="en-US" dirty="0"/>
              <a:t>The Scientific Power of Thought</a:t>
            </a:r>
          </a:p>
          <a:p>
            <a:pPr marL="38100" lvl="0" indent="0">
              <a:buNone/>
            </a:pPr>
            <a:endParaRPr lang="en-US" dirty="0"/>
          </a:p>
          <a:p>
            <a:pPr marL="38100" lvl="0" indent="0">
              <a:buNone/>
            </a:pPr>
            <a:endParaRPr lang="en-US" dirty="0"/>
          </a:p>
          <a:p>
            <a:pPr marL="38100" lvl="0" indent="0">
              <a:buNone/>
            </a:pPr>
            <a:endParaRPr lang="en-US" dirty="0"/>
          </a:p>
          <a:p>
            <a:pPr marL="38100" lvl="0" indent="0">
              <a:buNone/>
            </a:pPr>
            <a:endParaRPr lang="en-US" dirty="0"/>
          </a:p>
          <a:p>
            <a:pPr marL="38100" lvl="0" indent="0">
              <a:buNone/>
            </a:pPr>
            <a:endParaRPr lang="en-US" dirty="0"/>
          </a:p>
          <a:p>
            <a:pPr marL="38100" lvl="0" indent="0">
              <a:buNone/>
            </a:pPr>
            <a:endParaRPr lang="en-US" dirty="0"/>
          </a:p>
          <a:p>
            <a:pPr marL="38100" lvl="0" indent="0">
              <a:buNone/>
            </a:pPr>
            <a:endParaRPr lang="en-US" dirty="0"/>
          </a:p>
          <a:p>
            <a:pPr marL="38100" lvl="0" indent="0">
              <a:buNone/>
            </a:pPr>
            <a:endParaRPr lang="en-US" sz="1800" dirty="0"/>
          </a:p>
          <a:p>
            <a:pPr marL="38100" indent="0">
              <a:buNone/>
            </a:pPr>
            <a:r>
              <a:rPr lang="en-US" sz="1400" dirty="0"/>
              <a:t>Video can also be accessed at this link:</a:t>
            </a:r>
          </a:p>
          <a:p>
            <a:pPr marL="38100" lvl="0" indent="0">
              <a:buNone/>
            </a:pPr>
            <a:r>
              <a:rPr lang="en-US" sz="1400" dirty="0"/>
              <a:t> </a:t>
            </a:r>
            <a:r>
              <a:rPr lang="en-US" sz="1400" dirty="0">
                <a:hlinkClick r:id="rId5"/>
              </a:rPr>
              <a:t>https://youtu.be/-v-IMSKOtoE</a:t>
            </a:r>
            <a:endParaRPr lang="en-US" sz="1400" dirty="0"/>
          </a:p>
          <a:p>
            <a:pPr marL="38100" lvl="0" indent="0">
              <a:buNone/>
            </a:pPr>
            <a:endParaRPr lang="en-US" sz="1800" dirty="0"/>
          </a:p>
        </p:txBody>
      </p:sp>
      <p:pic>
        <p:nvPicPr>
          <p:cNvPr id="3" name="Online Media 2" descr="video">
            <a:hlinkClick r:id="" action="ppaction://media"/>
            <a:extLst>
              <a:ext uri="{FF2B5EF4-FFF2-40B4-BE49-F238E27FC236}">
                <a16:creationId xmlns:a16="http://schemas.microsoft.com/office/drawing/2014/main" id="{B223537F-3E99-4A9A-A40B-D8E8126C7C7F}"/>
              </a:ext>
            </a:extLst>
          </p:cNvPr>
          <p:cNvPicPr>
            <a:picLocks noRot="1" noChangeAspect="1"/>
          </p:cNvPicPr>
          <p:nvPr>
            <a:videoFile r:link="rId2"/>
          </p:nvPr>
        </p:nvPicPr>
        <p:blipFill>
          <a:blip r:embed="rId6"/>
          <a:stretch>
            <a:fillRect/>
          </a:stretch>
        </p:blipFill>
        <p:spPr>
          <a:xfrm>
            <a:off x="3265097" y="3062200"/>
            <a:ext cx="5454770" cy="2877448"/>
          </a:xfrm>
          <a:prstGeom prst="rect">
            <a:avLst/>
          </a:prstGeom>
        </p:spPr>
      </p:pic>
    </p:spTree>
    <p:custDataLst>
      <p:tags r:id="rId1"/>
    </p:custDataLst>
    <p:extLst>
      <p:ext uri="{BB962C8B-B14F-4D97-AF65-F5344CB8AC3E}">
        <p14:creationId xmlns:p14="http://schemas.microsoft.com/office/powerpoint/2010/main" val="3170383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p:txBody>
          <a:bodyPr/>
          <a:lstStyle/>
          <a:p>
            <a:pPr lvl="0"/>
            <a:r>
              <a:rPr lang="en-US" sz="4200" b="1" dirty="0"/>
              <a:t>Learning Objectives: Blooms Taxonomy</a:t>
            </a:r>
          </a:p>
        </p:txBody>
      </p:sp>
      <p:sp>
        <p:nvSpPr>
          <p:cNvPr id="267" name="Google Shape;267;p46"/>
          <p:cNvSpPr txBox="1">
            <a:spLocks noGrp="1"/>
          </p:cNvSpPr>
          <p:nvPr>
            <p:ph type="body" idx="1"/>
          </p:nvPr>
        </p:nvSpPr>
        <p:spPr>
          <a:xfrm>
            <a:off x="777815" y="1877383"/>
            <a:ext cx="10515600" cy="4480284"/>
          </a:xfrm>
        </p:spPr>
        <p:txBody>
          <a:bodyPr/>
          <a:lstStyle/>
          <a:p>
            <a:pPr marL="38100" lvl="0" indent="0">
              <a:buNone/>
            </a:pPr>
            <a:r>
              <a:rPr lang="en-US" sz="2000" dirty="0"/>
              <a:t>Blooms Taxonomy divides the cognitive domain of learning into six main learning skill levels.</a:t>
            </a:r>
          </a:p>
          <a:p>
            <a:pPr marL="38100" lvl="0" indent="0">
              <a:buNone/>
            </a:pPr>
            <a:endParaRPr lang="en-US" sz="2000" dirty="0"/>
          </a:p>
          <a:p>
            <a:pPr marL="38100" lvl="0" indent="0">
              <a:buNone/>
            </a:pPr>
            <a:r>
              <a:rPr lang="en-US" sz="2000" dirty="0"/>
              <a:t>Simplest to most complex:</a:t>
            </a:r>
          </a:p>
          <a:p>
            <a:r>
              <a:rPr lang="en-US" sz="1600" dirty="0"/>
              <a:t>Remembering: recall specific facts</a:t>
            </a:r>
          </a:p>
          <a:p>
            <a:r>
              <a:rPr lang="en-US" sz="1600" dirty="0"/>
              <a:t>Understanding: grasp meaning of instructional materials</a:t>
            </a:r>
          </a:p>
          <a:p>
            <a:r>
              <a:rPr lang="en-US" sz="1600" dirty="0"/>
              <a:t>Applying: use information in new situation</a:t>
            </a:r>
          </a:p>
          <a:p>
            <a:r>
              <a:rPr lang="en-US" sz="1600" dirty="0"/>
              <a:t>Analyzing: take apart known and identify relationships</a:t>
            </a:r>
          </a:p>
          <a:p>
            <a:r>
              <a:rPr lang="en-US" sz="1600" dirty="0"/>
              <a:t>Evaluating: examine information and make judgements</a:t>
            </a:r>
          </a:p>
          <a:p>
            <a:r>
              <a:rPr lang="en-US" sz="1600" dirty="0"/>
              <a:t>Creating: use information to create something new</a:t>
            </a:r>
          </a:p>
        </p:txBody>
      </p:sp>
      <p:sp>
        <p:nvSpPr>
          <p:cNvPr id="2" name="AutoShape 2" descr="Figure 1: Bloom's Taxonomy">
            <a:extLst>
              <a:ext uri="{FF2B5EF4-FFF2-40B4-BE49-F238E27FC236}">
                <a16:creationId xmlns:a16="http://schemas.microsoft.com/office/drawing/2014/main" id="{A3B48BAC-3B10-4C95-B178-E5C8E6BE1F0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16" descr="Bloom's Taxonomy">
            <a:extLst>
              <a:ext uri="{FF2B5EF4-FFF2-40B4-BE49-F238E27FC236}">
                <a16:creationId xmlns:a16="http://schemas.microsoft.com/office/drawing/2014/main" id="{866737CE-16AC-4DDC-A834-6BC69C860C27}"/>
              </a:ext>
            </a:extLst>
          </p:cNvPr>
          <p:cNvPicPr>
            <a:picLocks noChangeAspect="1"/>
          </p:cNvPicPr>
          <p:nvPr/>
        </p:nvPicPr>
        <p:blipFill>
          <a:blip r:embed="rId4"/>
          <a:stretch>
            <a:fillRect/>
          </a:stretch>
        </p:blipFill>
        <p:spPr>
          <a:xfrm>
            <a:off x="7309449" y="2429835"/>
            <a:ext cx="4882551" cy="3736644"/>
          </a:xfrm>
          <a:prstGeom prst="rect">
            <a:avLst/>
          </a:prstGeom>
        </p:spPr>
      </p:pic>
    </p:spTree>
    <p:custDataLst>
      <p:tags r:id="rId1"/>
    </p:custDataLst>
    <p:extLst>
      <p:ext uri="{BB962C8B-B14F-4D97-AF65-F5344CB8AC3E}">
        <p14:creationId xmlns:p14="http://schemas.microsoft.com/office/powerpoint/2010/main" val="74342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p:txBody>
          <a:bodyPr/>
          <a:lstStyle/>
          <a:p>
            <a:pPr lvl="0"/>
            <a:r>
              <a:rPr lang="en-US" sz="4400" b="1" dirty="0"/>
              <a:t>Model of Strategic Learning</a:t>
            </a:r>
          </a:p>
        </p:txBody>
      </p:sp>
      <p:sp>
        <p:nvSpPr>
          <p:cNvPr id="267" name="Google Shape;267;p46"/>
          <p:cNvSpPr txBox="1">
            <a:spLocks noGrp="1"/>
          </p:cNvSpPr>
          <p:nvPr>
            <p:ph type="body" idx="1"/>
          </p:nvPr>
        </p:nvSpPr>
        <p:spPr>
          <a:xfrm>
            <a:off x="838200" y="1825625"/>
            <a:ext cx="10515600" cy="4480284"/>
          </a:xfrm>
        </p:spPr>
        <p:txBody>
          <a:bodyPr/>
          <a:lstStyle/>
          <a:p>
            <a:pPr marL="38100" lvl="0" indent="0">
              <a:buNone/>
            </a:pPr>
            <a:r>
              <a:rPr lang="en-US" dirty="0"/>
              <a:t>“Strategic” suggests the execution of a carefully planned strategy to achieve specific goal.</a:t>
            </a:r>
          </a:p>
          <a:p>
            <a:pPr marL="38100" lvl="0" indent="0">
              <a:buNone/>
            </a:pPr>
            <a:endParaRPr lang="en-US" dirty="0"/>
          </a:p>
          <a:p>
            <a:pPr marL="38100" lvl="0" indent="0">
              <a:buNone/>
            </a:pPr>
            <a:r>
              <a:rPr lang="en-US" dirty="0"/>
              <a:t>The Model  for Strategic Learning incorporates:</a:t>
            </a:r>
          </a:p>
          <a:p>
            <a:r>
              <a:rPr lang="en-US" dirty="0"/>
              <a:t>Skill: this refers to the learner’s content knowledge, awareness of strengths 	and weaknesses, goal-setting, active listening, note taking.</a:t>
            </a:r>
          </a:p>
          <a:p>
            <a:r>
              <a:rPr lang="en-US" dirty="0"/>
              <a:t>Will: refers to learner’s state of mind including motivation, feelings about 	learning (anxieties, excitement, joy), and level of commitment</a:t>
            </a:r>
          </a:p>
          <a:p>
            <a:r>
              <a:rPr lang="en-US" dirty="0"/>
              <a:t>Self-regulation: time-management, seeking assistance, emotional control</a:t>
            </a:r>
          </a:p>
          <a:p>
            <a:r>
              <a:rPr lang="en-US" dirty="0"/>
              <a:t>Academic environment: access to support services, requirements for class 	assignments, teacher expectations.</a:t>
            </a:r>
          </a:p>
        </p:txBody>
      </p:sp>
    </p:spTree>
    <p:extLst>
      <p:ext uri="{BB962C8B-B14F-4D97-AF65-F5344CB8AC3E}">
        <p14:creationId xmlns:p14="http://schemas.microsoft.com/office/powerpoint/2010/main" val="2928155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the following before next class: </a:t>
            </a:r>
          </a:p>
        </p:txBody>
      </p:sp>
      <p:sp>
        <p:nvSpPr>
          <p:cNvPr id="3" name="TextBox 2"/>
          <p:cNvSpPr txBox="1"/>
          <p:nvPr/>
        </p:nvSpPr>
        <p:spPr>
          <a:xfrm>
            <a:off x="838201" y="3930870"/>
            <a:ext cx="10964916" cy="1077218"/>
          </a:xfrm>
          <a:prstGeom prst="rect">
            <a:avLst/>
          </a:prstGeom>
          <a:noFill/>
        </p:spPr>
        <p:txBody>
          <a:bodyPr wrap="square" rtlCol="0">
            <a:spAutoFit/>
          </a:bodyPr>
          <a:lstStyle/>
          <a:p>
            <a:pPr marL="457200" lvl="0" indent="-457200">
              <a:buFont typeface="Wingdings" panose="05000000000000000000" pitchFamily="2" charset="2"/>
              <a:buChar char="ü"/>
            </a:pPr>
            <a:r>
              <a:rPr lang="en-US" sz="3200" dirty="0"/>
              <a:t>Discussion: Ice Breaker: Active Learning (</a:t>
            </a:r>
            <a:r>
              <a:rPr lang="en-US" sz="3200"/>
              <a:t>Web only)</a:t>
            </a:r>
            <a:endParaRPr lang="en-US" sz="3200" dirty="0"/>
          </a:p>
          <a:p>
            <a:pPr marL="457200" lvl="0" indent="-457200">
              <a:buFont typeface="Wingdings" panose="05000000000000000000" pitchFamily="2" charset="2"/>
              <a:buChar char="ü"/>
            </a:pPr>
            <a:r>
              <a:rPr lang="en-US" sz="3200" dirty="0"/>
              <a:t>Assignment: Blooms Taxonomy</a:t>
            </a:r>
          </a:p>
        </p:txBody>
      </p:sp>
    </p:spTree>
    <p:extLst>
      <p:ext uri="{BB962C8B-B14F-4D97-AF65-F5344CB8AC3E}">
        <p14:creationId xmlns:p14="http://schemas.microsoft.com/office/powerpoint/2010/main" val="4182167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5"/>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The Role of Memory</a:t>
            </a:r>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7"/>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400" b="1" dirty="0"/>
              <a:t>Knowing What to Know</a:t>
            </a:r>
            <a:endParaRPr sz="4400" b="1" dirty="0"/>
          </a:p>
        </p:txBody>
      </p:sp>
      <p:sp>
        <p:nvSpPr>
          <p:cNvPr id="213" name="Google Shape;213;p37"/>
          <p:cNvSpPr txBox="1">
            <a:spLocks noGrp="1"/>
          </p:cNvSpPr>
          <p:nvPr>
            <p:ph type="body" idx="1"/>
          </p:nvPr>
        </p:nvSpPr>
        <p:spPr>
          <a:xfrm>
            <a:off x="838200" y="1825625"/>
            <a:ext cx="66531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Strategies to help you study:</a:t>
            </a:r>
            <a:endParaRPr dirty="0"/>
          </a:p>
          <a:p>
            <a:pPr marL="0" lvl="0" indent="0" algn="l" rtl="0">
              <a:spcBef>
                <a:spcPts val="1000"/>
              </a:spcBef>
              <a:spcAft>
                <a:spcPts val="0"/>
              </a:spcAft>
              <a:buNone/>
            </a:pPr>
            <a:endParaRPr dirty="0"/>
          </a:p>
          <a:p>
            <a:pPr marL="457200" lvl="0" indent="-406400" algn="l" rtl="0">
              <a:spcBef>
                <a:spcPts val="1000"/>
              </a:spcBef>
              <a:spcAft>
                <a:spcPts val="0"/>
              </a:spcAft>
              <a:buSzPts val="2800"/>
              <a:buChar char="•"/>
            </a:pPr>
            <a:r>
              <a:rPr lang="en-US" dirty="0"/>
              <a:t>Think about concepts rather than facts</a:t>
            </a:r>
            <a:endParaRPr dirty="0"/>
          </a:p>
          <a:p>
            <a:pPr marL="457200" lvl="0" indent="-406400" algn="l" rtl="0">
              <a:spcBef>
                <a:spcPts val="0"/>
              </a:spcBef>
              <a:spcAft>
                <a:spcPts val="0"/>
              </a:spcAft>
              <a:buSzPts val="2800"/>
              <a:buChar char="•"/>
            </a:pPr>
            <a:r>
              <a:rPr lang="en-US" dirty="0"/>
              <a:t>Take cues from instructor</a:t>
            </a:r>
            <a:endParaRPr dirty="0"/>
          </a:p>
          <a:p>
            <a:pPr marL="457200" lvl="0" indent="-406400" algn="l" rtl="0">
              <a:spcBef>
                <a:spcPts val="0"/>
              </a:spcBef>
              <a:spcAft>
                <a:spcPts val="0"/>
              </a:spcAft>
              <a:buSzPts val="2800"/>
              <a:buChar char="•"/>
            </a:pPr>
            <a:r>
              <a:rPr lang="en-US" dirty="0"/>
              <a:t>Look for key terms </a:t>
            </a:r>
            <a:endParaRPr dirty="0"/>
          </a:p>
          <a:p>
            <a:pPr marL="457200" lvl="0" indent="-406400" algn="l" rtl="0">
              <a:spcBef>
                <a:spcPts val="0"/>
              </a:spcBef>
              <a:spcAft>
                <a:spcPts val="0"/>
              </a:spcAft>
              <a:buSzPts val="2800"/>
              <a:buChar char="•"/>
            </a:pPr>
            <a:r>
              <a:rPr lang="en-US" dirty="0"/>
              <a:t>Use summaries </a:t>
            </a:r>
            <a:endParaRPr dirty="0"/>
          </a:p>
        </p:txBody>
      </p:sp>
      <p:pic>
        <p:nvPicPr>
          <p:cNvPr id="214" name="Google Shape;214;p37" descr="Woman standing against purple wall, with several textbooks balanced on her head"/>
          <p:cNvPicPr preferRelativeResize="0"/>
          <p:nvPr/>
        </p:nvPicPr>
        <p:blipFill>
          <a:blip r:embed="rId3">
            <a:alphaModFix/>
          </a:blip>
          <a:stretch>
            <a:fillRect/>
          </a:stretch>
        </p:blipFill>
        <p:spPr>
          <a:xfrm>
            <a:off x="7643700" y="2873900"/>
            <a:ext cx="4395899" cy="293288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8"/>
          <p:cNvSpPr txBox="1">
            <a:spLocks noGrp="1"/>
          </p:cNvSpPr>
          <p:nvPr>
            <p:ph type="title"/>
          </p:nvPr>
        </p:nvSpPr>
        <p:spPr/>
        <p:txBody>
          <a:bodyPr/>
          <a:lstStyle/>
          <a:p>
            <a:pPr lvl="0"/>
            <a:r>
              <a:rPr lang="en-US" sz="4400" b="1" dirty="0"/>
              <a:t>Short and Long-Term Memory</a:t>
            </a:r>
          </a:p>
        </p:txBody>
      </p:sp>
      <p:sp>
        <p:nvSpPr>
          <p:cNvPr id="220" name="Google Shape;220;p38"/>
          <p:cNvSpPr txBox="1">
            <a:spLocks noGrp="1"/>
          </p:cNvSpPr>
          <p:nvPr>
            <p:ph type="body" idx="1"/>
          </p:nvPr>
        </p:nvSpPr>
        <p:spPr/>
        <p:txBody>
          <a:bodyPr/>
          <a:lstStyle/>
          <a:p>
            <a:pPr marL="38100" lvl="0" indent="0">
              <a:buNone/>
            </a:pPr>
            <a:r>
              <a:rPr lang="en-US" dirty="0"/>
              <a:t>People forget 80% of what they learn only a day later.</a:t>
            </a:r>
          </a:p>
          <a:p>
            <a:pPr lvl="0"/>
            <a:endParaRPr lang="en-US" dirty="0"/>
          </a:p>
          <a:p>
            <a:pPr marL="38100" lvl="0" indent="0">
              <a:buNone/>
            </a:pPr>
            <a:r>
              <a:rPr lang="en-US" dirty="0"/>
              <a:t>Strategies to Remember:</a:t>
            </a:r>
          </a:p>
          <a:p>
            <a:pPr lvl="0"/>
            <a:r>
              <a:rPr lang="en-US" dirty="0"/>
              <a:t>Start reviewing new material immediately</a:t>
            </a:r>
          </a:p>
          <a:p>
            <a:pPr lvl="0"/>
            <a:r>
              <a:rPr lang="en-US" dirty="0"/>
              <a:t>Study frequently for shorter periods of time: avoids needing to cram and feeling overwhelmed</a:t>
            </a:r>
          </a:p>
          <a:p>
            <a:pPr lvl="0"/>
            <a:r>
              <a:rPr lang="en-US" dirty="0"/>
              <a:t>Use repetition: spend enough time on important concepts and practice often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9"/>
          <p:cNvSpPr txBox="1">
            <a:spLocks noGrp="1"/>
          </p:cNvSpPr>
          <p:nvPr>
            <p:ph type="title"/>
          </p:nvPr>
        </p:nvSpPr>
        <p:spPr/>
        <p:txBody>
          <a:bodyPr/>
          <a:lstStyle/>
          <a:p>
            <a:pPr lvl="0"/>
            <a:r>
              <a:rPr lang="en-US" sz="4400" b="1" dirty="0"/>
              <a:t>Strengthening Your Memory</a:t>
            </a:r>
          </a:p>
        </p:txBody>
      </p:sp>
      <p:sp>
        <p:nvSpPr>
          <p:cNvPr id="226" name="Google Shape;226;p39"/>
          <p:cNvSpPr txBox="1">
            <a:spLocks noGrp="1"/>
          </p:cNvSpPr>
          <p:nvPr>
            <p:ph type="body" idx="1"/>
          </p:nvPr>
        </p:nvSpPr>
        <p:spPr/>
        <p:txBody>
          <a:bodyPr/>
          <a:lstStyle/>
          <a:p>
            <a:pPr marL="38100" lvl="0" indent="0">
              <a:buNone/>
            </a:pPr>
            <a:r>
              <a:rPr lang="en-US" dirty="0"/>
              <a:t>Strategies that can aid memory:</a:t>
            </a:r>
          </a:p>
          <a:p>
            <a:pPr lvl="0"/>
            <a:r>
              <a:rPr lang="en-US" dirty="0"/>
              <a:t>Incorporate visuals</a:t>
            </a:r>
          </a:p>
          <a:p>
            <a:pPr lvl="0"/>
            <a:r>
              <a:rPr lang="en-US" dirty="0"/>
              <a:t>Create mnemonics</a:t>
            </a:r>
          </a:p>
          <a:p>
            <a:pPr lvl="0"/>
            <a:r>
              <a:rPr lang="en-US" dirty="0"/>
              <a:t>Get quality sleep </a:t>
            </a:r>
          </a:p>
          <a:p>
            <a:pPr lvl="0"/>
            <a:r>
              <a:rPr lang="en-US" dirty="0"/>
              <a:t>Connect new information to old information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0"/>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a:t>Active Learning</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2"/>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400" b="1" dirty="0"/>
              <a:t>Active Learning in Class</a:t>
            </a:r>
            <a:endParaRPr sz="4400" b="1" dirty="0"/>
          </a:p>
        </p:txBody>
      </p:sp>
      <p:sp>
        <p:nvSpPr>
          <p:cNvPr id="243" name="Google Shape;243;p42"/>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Active learning happens when students participate through activities that enhance learning.</a:t>
            </a:r>
            <a:br>
              <a:rPr lang="en-US" dirty="0"/>
            </a:br>
            <a:endParaRPr dirty="0"/>
          </a:p>
          <a:p>
            <a:pPr marL="0" lvl="0" indent="0" algn="l" rtl="0">
              <a:spcBef>
                <a:spcPts val="1000"/>
              </a:spcBef>
              <a:spcAft>
                <a:spcPts val="0"/>
              </a:spcAft>
              <a:buNone/>
            </a:pPr>
            <a:r>
              <a:rPr lang="en-US" dirty="0"/>
              <a:t>Group projects, discussions, and writing are examples.</a:t>
            </a:r>
            <a:endParaRPr dirty="0"/>
          </a:p>
          <a:p>
            <a:pPr marL="914400" lvl="0" indent="-406400" algn="l" rtl="0">
              <a:spcBef>
                <a:spcPts val="1000"/>
              </a:spcBef>
              <a:spcAft>
                <a:spcPts val="0"/>
              </a:spcAft>
              <a:buSzPts val="2800"/>
              <a:buChar char="•"/>
            </a:pPr>
            <a:r>
              <a:rPr lang="en-US" dirty="0"/>
              <a:t>Class discussions: help students stay focused, hear voices other than instructor</a:t>
            </a:r>
            <a:endParaRPr dirty="0"/>
          </a:p>
          <a:p>
            <a:pPr marL="914400" lvl="0" indent="-406400" algn="l" rtl="0">
              <a:spcBef>
                <a:spcPts val="0"/>
              </a:spcBef>
              <a:spcAft>
                <a:spcPts val="0"/>
              </a:spcAft>
              <a:buSzPts val="2800"/>
              <a:buChar char="•"/>
            </a:pPr>
            <a:r>
              <a:rPr lang="en-US" dirty="0"/>
              <a:t>Writing assignments: papers or journal entries that help students review what they just learned</a:t>
            </a:r>
            <a:endParaRPr dirty="0"/>
          </a:p>
          <a:p>
            <a:pPr marL="914400" lvl="0" indent="-406400" algn="l" rtl="0">
              <a:spcBef>
                <a:spcPts val="0"/>
              </a:spcBef>
              <a:spcAft>
                <a:spcPts val="0"/>
              </a:spcAft>
              <a:buSzPts val="2800"/>
              <a:buChar char="•"/>
            </a:pPr>
            <a:r>
              <a:rPr lang="en-US" dirty="0"/>
              <a:t>Student-led teaching: true test of whether students understand concepts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3"/>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400" b="1" dirty="0"/>
              <a:t>Active Learning on Your Own</a:t>
            </a:r>
            <a:endParaRPr sz="4400" b="1" dirty="0"/>
          </a:p>
        </p:txBody>
      </p:sp>
      <p:sp>
        <p:nvSpPr>
          <p:cNvPr id="249" name="Google Shape;249;p43"/>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Lectures are the most pervasive teaching format. It’s an efficient way for instructor to control content, organization, &amp; pace</a:t>
            </a:r>
            <a:br>
              <a:rPr lang="en-US" dirty="0"/>
            </a:br>
            <a:br>
              <a:rPr lang="en-US" dirty="0"/>
            </a:br>
            <a:r>
              <a:rPr lang="en-US" dirty="0"/>
              <a:t>Effective study strategies:</a:t>
            </a:r>
            <a:endParaRPr dirty="0"/>
          </a:p>
          <a:p>
            <a:pPr marL="457200" lvl="0" indent="-406400" algn="l" rtl="0">
              <a:spcBef>
                <a:spcPts val="1000"/>
              </a:spcBef>
              <a:spcAft>
                <a:spcPts val="0"/>
              </a:spcAft>
              <a:buSzPts val="2800"/>
              <a:buChar char="•"/>
            </a:pPr>
            <a:r>
              <a:rPr lang="en-US" dirty="0"/>
              <a:t>Write in books </a:t>
            </a:r>
            <a:endParaRPr dirty="0"/>
          </a:p>
          <a:p>
            <a:pPr marL="457200" lvl="0" indent="-406400" algn="l" rtl="0">
              <a:spcBef>
                <a:spcPts val="0"/>
              </a:spcBef>
              <a:spcAft>
                <a:spcPts val="0"/>
              </a:spcAft>
              <a:buSzPts val="2800"/>
              <a:buChar char="•"/>
            </a:pPr>
            <a:r>
              <a:rPr lang="en-US" dirty="0"/>
              <a:t>Annotate your text</a:t>
            </a:r>
            <a:endParaRPr dirty="0"/>
          </a:p>
          <a:p>
            <a:pPr marL="457200" lvl="0" indent="-406400" algn="l" rtl="0">
              <a:spcBef>
                <a:spcPts val="0"/>
              </a:spcBef>
              <a:spcAft>
                <a:spcPts val="0"/>
              </a:spcAft>
              <a:buSzPts val="2800"/>
              <a:buChar char="•"/>
            </a:pPr>
            <a:r>
              <a:rPr lang="en-US" dirty="0"/>
              <a:t>Write a brief summary</a:t>
            </a:r>
            <a:endParaRPr dirty="0"/>
          </a:p>
          <a:p>
            <a:pPr marL="457200" lvl="0" indent="-406400" algn="l" rtl="0">
              <a:spcBef>
                <a:spcPts val="0"/>
              </a:spcBef>
              <a:spcAft>
                <a:spcPts val="0"/>
              </a:spcAft>
              <a:buSzPts val="2800"/>
              <a:buChar char="•"/>
            </a:pPr>
            <a:r>
              <a:rPr lang="en-US" dirty="0"/>
              <a:t>Create mind maps </a:t>
            </a:r>
            <a:endParaRPr dirty="0"/>
          </a:p>
          <a:p>
            <a:pPr marL="0" lvl="0" indent="0" algn="l" rtl="0">
              <a:spcBef>
                <a:spcPts val="100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4"/>
          <p:cNvSpPr txBox="1">
            <a:spLocks noGrp="1"/>
          </p:cNvSpPr>
          <p:nvPr>
            <p:ph type="title"/>
          </p:nvPr>
        </p:nvSpPr>
        <p:spPr/>
        <p:txBody>
          <a:bodyPr/>
          <a:lstStyle/>
          <a:p>
            <a:pPr lvl="0"/>
            <a:r>
              <a:rPr lang="en-US" sz="4400" b="1" dirty="0"/>
              <a:t>Active Learning on Your Own (cont.)</a:t>
            </a:r>
          </a:p>
        </p:txBody>
      </p:sp>
      <p:sp>
        <p:nvSpPr>
          <p:cNvPr id="255" name="Google Shape;255;p44"/>
          <p:cNvSpPr txBox="1">
            <a:spLocks noGrp="1"/>
          </p:cNvSpPr>
          <p:nvPr>
            <p:ph type="body" idx="1"/>
          </p:nvPr>
        </p:nvSpPr>
        <p:spPr/>
        <p:txBody>
          <a:bodyPr/>
          <a:lstStyle/>
          <a:p>
            <a:pPr marL="38100" lvl="0" indent="0">
              <a:buNone/>
            </a:pPr>
            <a:r>
              <a:rPr lang="en-US" dirty="0"/>
              <a:t>Additional ways to engage in active reading and learning:</a:t>
            </a:r>
          </a:p>
          <a:p>
            <a:pPr lvl="0"/>
            <a:r>
              <a:rPr lang="en-US" dirty="0"/>
              <a:t>Work when fully awake</a:t>
            </a:r>
          </a:p>
          <a:p>
            <a:pPr lvl="0"/>
            <a:r>
              <a:rPr lang="en-US" dirty="0"/>
              <a:t>Read with pen or highlighter</a:t>
            </a:r>
          </a:p>
          <a:p>
            <a:pPr lvl="0"/>
            <a:r>
              <a:rPr lang="en-US" dirty="0"/>
              <a:t>Interact with ideas in margins</a:t>
            </a:r>
          </a:p>
          <a:p>
            <a:pPr lvl="0"/>
            <a:r>
              <a:rPr lang="en-US" dirty="0"/>
              <a:t>Think about context, audience, purpose, how is it organized, tone, tools used, thesis</a:t>
            </a:r>
          </a:p>
          <a:p>
            <a:pPr lvl="0"/>
            <a:r>
              <a:rPr lang="en-US" dirty="0"/>
              <a:t>Foster attitude of intellectual curiosity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suc">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uc" id="{09EAFA2D-E246-4A49-91D2-638999DC8927}" vid="{C30482FE-A516-8F4A-859C-93342CEF5668}"/>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csuc</Template>
  <TotalTime>417</TotalTime>
  <Words>1119</Words>
  <Application>Microsoft Office PowerPoint</Application>
  <PresentationFormat>Widescreen</PresentationFormat>
  <Paragraphs>122</Paragraphs>
  <Slides>17</Slides>
  <Notes>15</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 Gothic</vt:lpstr>
      <vt:lpstr>Wingdings</vt:lpstr>
      <vt:lpstr>Arial</vt:lpstr>
      <vt:lpstr>csuc</vt:lpstr>
      <vt:lpstr>College Success </vt:lpstr>
      <vt:lpstr>The Role of Memory</vt:lpstr>
      <vt:lpstr>Knowing What to Know</vt:lpstr>
      <vt:lpstr>Short and Long-Term Memory</vt:lpstr>
      <vt:lpstr>Strengthening Your Memory</vt:lpstr>
      <vt:lpstr>Active Learning</vt:lpstr>
      <vt:lpstr>Active Learning in Class</vt:lpstr>
      <vt:lpstr>Active Learning on Your Own</vt:lpstr>
      <vt:lpstr>Active Learning on Your Own (cont.)</vt:lpstr>
      <vt:lpstr>Ice Breaker: Active Learning  </vt:lpstr>
      <vt:lpstr>Learning Theories</vt:lpstr>
      <vt:lpstr>Thinking and Thought</vt:lpstr>
      <vt:lpstr>Metacognition: Thinking About Thinking</vt:lpstr>
      <vt:lpstr>The Power of Thought</vt:lpstr>
      <vt:lpstr>Learning Objectives: Blooms Taxonomy</vt:lpstr>
      <vt:lpstr>Model of Strategic Learning</vt:lpstr>
      <vt:lpstr>Complete the following before next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Success</dc:title>
  <dc:creator>Nicole Hays</dc:creator>
  <cp:lastModifiedBy>Courtnay Pope</cp:lastModifiedBy>
  <cp:revision>43</cp:revision>
  <dcterms:modified xsi:type="dcterms:W3CDTF">2021-08-11T19:40:00Z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42397C86-41D7-4305-ABC7-0B8BEF58D238</vt:lpwstr>
  </property>
  <property fmtid="{D5CDD505-2E9C-101B-9397-08002B2CF9AE}" pid="3" name="ArticulatePath">
    <vt:lpwstr>Mod 2 The Learning Process Learning Theories </vt:lpwstr>
  </property>
</Properties>
</file>